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9" r:id="rId2"/>
    <p:sldId id="256" r:id="rId3"/>
    <p:sldId id="270" r:id="rId4"/>
    <p:sldId id="257" r:id="rId5"/>
    <p:sldId id="262" r:id="rId6"/>
    <p:sldId id="268" r:id="rId7"/>
    <p:sldId id="267" r:id="rId8"/>
    <p:sldId id="266" r:id="rId9"/>
    <p:sldId id="265" r:id="rId10"/>
    <p:sldId id="269" r:id="rId11"/>
    <p:sldId id="264" r:id="rId12"/>
  </p:sldIdLst>
  <p:sldSz cx="9144000" cy="5143500" type="screen16x9"/>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88" d="100"/>
          <a:sy n="88" d="100"/>
        </p:scale>
        <p:origin x="-876" y="-96"/>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1" name="Rectangle 10"/>
          <p:cNvSpPr/>
          <p:nvPr/>
        </p:nvSpPr>
        <p:spPr>
          <a:xfrm>
            <a:off x="0" y="2900190"/>
            <a:ext cx="9144000" cy="224331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290019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1989233"/>
            <a:ext cx="9144000" cy="17145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200150"/>
            <a:ext cx="9144000" cy="382905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3789409"/>
            <a:ext cx="5637010" cy="66158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pPr/>
              <a:t>25/10/1442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
        <p:nvSpPr>
          <p:cNvPr id="2" name="Title 1"/>
          <p:cNvSpPr>
            <a:spLocks noGrp="1"/>
          </p:cNvSpPr>
          <p:nvPr>
            <p:ph type="ctrTitle"/>
          </p:nvPr>
        </p:nvSpPr>
        <p:spPr>
          <a:xfrm>
            <a:off x="817582" y="2349218"/>
            <a:ext cx="7175351" cy="1344875"/>
          </a:xfrm>
          <a:effectLst/>
        </p:spPr>
        <p:txBody>
          <a:bodyPr>
            <a:noAutofit/>
          </a:bodyPr>
          <a:lstStyle>
            <a:lvl1pPr marL="640080" indent="-457200" algn="l">
              <a:defRPr sz="5400"/>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905000" y="548639"/>
            <a:ext cx="6400800" cy="260604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pPr/>
              <a:t>25/10/1442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282388"/>
            <a:ext cx="2057400" cy="3928754"/>
          </a:xfrm>
          <a:effectLst/>
        </p:spPr>
        <p:txBody>
          <a:bodyPr vert="eaVert"/>
          <a:lstStyle>
            <a:lvl1pPr algn="l">
              <a:defRPr/>
            </a:lvl1p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3324114" y="548640"/>
            <a:ext cx="4829287" cy="367104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pPr/>
              <a:t>25/10/1442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B8ABB09-4A1D-463E-8065-109CC2B7EFAA}" type="datetimeFigureOut">
              <a:rPr lang="ar-SA" smtClean="0"/>
              <a:pPr/>
              <a:t>25/10/1442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10" name="Content Placeholder 9"/>
          <p:cNvSpPr>
            <a:spLocks noGrp="1"/>
          </p:cNvSpPr>
          <p:nvPr>
            <p:ph sz="quarter" idx="13"/>
          </p:nvPr>
        </p:nvSpPr>
        <p:spPr>
          <a:xfrm>
            <a:off x="1143000" y="548640"/>
            <a:ext cx="6400800" cy="26060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0" y="2900190"/>
            <a:ext cx="9144000" cy="224331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290019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1989233"/>
            <a:ext cx="9144000" cy="17145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200150"/>
            <a:ext cx="9144000" cy="382905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1629486"/>
            <a:ext cx="5966666" cy="1817510"/>
          </a:xfrm>
          <a:effectLst/>
        </p:spPr>
        <p:txBody>
          <a:bodyPr anchor="b"/>
          <a:lstStyle>
            <a:lvl1pPr algn="r">
              <a:defRPr sz="4600" b="1"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022438" y="3455633"/>
            <a:ext cx="5970494" cy="626595"/>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pPr/>
              <a:t>25/10/1442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B8ABB09-4A1D-463E-8065-109CC2B7EFAA}" type="datetimeFigureOut">
              <a:rPr lang="ar-SA" smtClean="0"/>
              <a:pPr/>
              <a:t>25/10/1442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9" name="Content Placeholder 8"/>
          <p:cNvSpPr>
            <a:spLocks noGrp="1"/>
          </p:cNvSpPr>
          <p:nvPr>
            <p:ph sz="quarter" idx="13"/>
          </p:nvPr>
        </p:nvSpPr>
        <p:spPr>
          <a:xfrm>
            <a:off x="1142999" y="548639"/>
            <a:ext cx="3346704" cy="26060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548640"/>
            <a:ext cx="3346704" cy="26060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548640"/>
            <a:ext cx="3346704" cy="47982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56447" y="1050245"/>
            <a:ext cx="3346704" cy="20574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7302" y="548640"/>
            <a:ext cx="3346704" cy="47982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ar-SA" smtClean="0"/>
              <a:t>انقر لتحرير أنماط النص الرئيسي</a:t>
            </a:r>
          </a:p>
        </p:txBody>
      </p:sp>
      <p:sp>
        <p:nvSpPr>
          <p:cNvPr id="6" name="Content Placeholder 5"/>
          <p:cNvSpPr>
            <a:spLocks noGrp="1"/>
          </p:cNvSpPr>
          <p:nvPr>
            <p:ph sz="quarter" idx="4"/>
          </p:nvPr>
        </p:nvSpPr>
        <p:spPr>
          <a:xfrm>
            <a:off x="4645025" y="1049274"/>
            <a:ext cx="3346704" cy="20574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pPr/>
              <a:t>25/10/1442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pPr/>
              <a:t>‹#›</a:t>
            </a:fld>
            <a:endParaRPr lang="ar-SA"/>
          </a:p>
        </p:txBody>
      </p:sp>
      <p:sp>
        <p:nvSpPr>
          <p:cNvPr id="10" name="Title 9"/>
          <p:cNvSpPr>
            <a:spLocks noGrp="1"/>
          </p:cNvSpPr>
          <p:nvPr>
            <p:ph type="title"/>
          </p:nvPr>
        </p:nvSpPr>
        <p:spPr/>
        <p:txBody>
          <a:body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pPr/>
              <a:t>25/10/1442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pPr/>
              <a:t>25/10/1442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39096" y="1657350"/>
            <a:ext cx="3636085" cy="943870"/>
          </a:xfrm>
          <a:effectLst/>
        </p:spPr>
        <p:txBody>
          <a:bodyPr anchor="b">
            <a:noAutofit/>
          </a:bodyPr>
          <a:lstStyle>
            <a:lvl1pPr marL="228600" indent="-228600" algn="l">
              <a:defRPr sz="2800" b="1">
                <a:effectLst/>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593516" y="548640"/>
            <a:ext cx="4017085" cy="3671048"/>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075765" y="2623351"/>
            <a:ext cx="3388660" cy="160463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pPr/>
              <a:t>25/10/1442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8" name="Rectangle 7"/>
          <p:cNvSpPr/>
          <p:nvPr/>
        </p:nvSpPr>
        <p:spPr>
          <a:xfrm>
            <a:off x="0" y="2900190"/>
            <a:ext cx="9144000" cy="224331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290019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1989233"/>
            <a:ext cx="9144000" cy="17145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200150"/>
            <a:ext cx="9144000" cy="382905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857250"/>
            <a:ext cx="4114800" cy="2345855"/>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877887" y="757865"/>
            <a:ext cx="3694114" cy="1622265"/>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pPr/>
              <a:t>25/10/1442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
        <p:nvSpPr>
          <p:cNvPr id="2" name="Title 1"/>
          <p:cNvSpPr>
            <a:spLocks noGrp="1"/>
          </p:cNvSpPr>
          <p:nvPr>
            <p:ph type="title"/>
          </p:nvPr>
        </p:nvSpPr>
        <p:spPr>
          <a:xfrm>
            <a:off x="727268" y="3348316"/>
            <a:ext cx="6383538" cy="857250"/>
          </a:xfrm>
        </p:spPr>
        <p:txBody>
          <a:bodyPr anchor="b">
            <a:noAutofit/>
          </a:bodyPr>
          <a:lstStyle>
            <a:lvl1pPr algn="l">
              <a:defRPr sz="4600" b="1"/>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3829050"/>
            <a:ext cx="9144000" cy="131445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2905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826228"/>
            <a:ext cx="9144000" cy="17145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200150"/>
            <a:ext cx="9144000" cy="382905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90" y="3279126"/>
            <a:ext cx="6512511" cy="857250"/>
          </a:xfrm>
          <a:prstGeom prst="rect">
            <a:avLst/>
          </a:prstGeom>
          <a:effectLst/>
        </p:spPr>
        <p:txBody>
          <a:bodyPr vert="horz" lIns="91440" tIns="45720" rIns="91440" bIns="45720" rtlCol="0" anchor="t"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3000" y="549195"/>
            <a:ext cx="6400800" cy="260604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172200" y="4629150"/>
            <a:ext cx="2514600" cy="273844"/>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B8ABB09-4A1D-463E-8065-109CC2B7EFAA}" type="datetimeFigureOut">
              <a:rPr lang="ar-SA" smtClean="0"/>
              <a:pPr/>
              <a:t>25/10/1442</a:t>
            </a:fld>
            <a:endParaRPr lang="ar-SA"/>
          </a:p>
        </p:txBody>
      </p:sp>
      <p:sp>
        <p:nvSpPr>
          <p:cNvPr id="5" name="Footer Placeholder 4"/>
          <p:cNvSpPr>
            <a:spLocks noGrp="1"/>
          </p:cNvSpPr>
          <p:nvPr>
            <p:ph type="ftr" sz="quarter" idx="3"/>
          </p:nvPr>
        </p:nvSpPr>
        <p:spPr>
          <a:xfrm>
            <a:off x="457200" y="4629150"/>
            <a:ext cx="3352801" cy="273844"/>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SA"/>
          </a:p>
        </p:txBody>
      </p:sp>
      <p:sp>
        <p:nvSpPr>
          <p:cNvPr id="6" name="Slide Number Placeholder 5"/>
          <p:cNvSpPr>
            <a:spLocks noGrp="1"/>
          </p:cNvSpPr>
          <p:nvPr>
            <p:ph type="sldNum" sz="quarter" idx="4"/>
          </p:nvPr>
        </p:nvSpPr>
        <p:spPr>
          <a:xfrm>
            <a:off x="3810000" y="4629150"/>
            <a:ext cx="1828800" cy="273844"/>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6.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imgres?imgurl=http://bradfitzpatrick.com/stock_illustration/images/cartoon_doctor_001.gif&amp;imgrefurl=http://bradfitzpatrick.com/stock_illustration/cartoon_doctor_001.htm&amp;h=180&amp;w=240&amp;sz=9&amp;hl=en&amp;start=39&amp;tbnid=pO_QA3Tydfh25M:&amp;tbnh=83&amp;tbnw=110&amp;prev=/images%3Fq%3Ddoctor%26start%3D20%26gbv%3D2%26ndsp%3D20%26svnum%3D10%26hl%3Den%26sa%3DN"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ages.google.com/imgres?imgurl=http://www.tdcj.state.tx.us/mediasvc/connections/JanFeb2006/images-janfeb/confusedman.jpg&amp;imgrefurl=http://www.tdcj.state.tx.us/mediasvc/connections/JanFeb2006/benefits_v13no3.html&amp;h=416&amp;w=300&amp;sz=18&amp;hl=en&amp;start=126&amp;tbnid=_EU5dm6Y4MdIbM:&amp;tbnh=125&amp;tbnw=90&amp;prev=/images%3Fq%3Dquestion%2Bmarks%26start%3D120%26gbv%3D2%26ndsp%3D20%26svnum%3D10%26hl%3Den%26sa%3DN"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51520" y="303498"/>
            <a:ext cx="8712968" cy="3908762"/>
          </a:xfrm>
          <a:prstGeom prst="rect">
            <a:avLst/>
          </a:prstGeom>
          <a:noFill/>
        </p:spPr>
        <p:txBody>
          <a:bodyPr wrap="square" rtlCol="0">
            <a:spAutoFit/>
          </a:bodyPr>
          <a:lstStyle/>
          <a:p>
            <a:pPr algn="ctr"/>
            <a:r>
              <a:rPr lang="en-US" sz="3200" b="1" dirty="0" smtClean="0">
                <a:solidFill>
                  <a:schemeClr val="tx2"/>
                </a:solidFill>
                <a:latin typeface="Times New Roman" panose="02020603050405020304" pitchFamily="18" charset="0"/>
                <a:cs typeface="Times New Roman" panose="02020603050405020304" pitchFamily="18" charset="0"/>
              </a:rPr>
              <a:t>College of Veterinary </a:t>
            </a:r>
            <a:r>
              <a:rPr lang="en-US" sz="3200" b="1" dirty="0" smtClean="0">
                <a:solidFill>
                  <a:schemeClr val="tx2"/>
                </a:solidFill>
                <a:latin typeface="Times New Roman" panose="02020603050405020304" pitchFamily="18" charset="0"/>
                <a:cs typeface="Times New Roman" panose="02020603050405020304" pitchFamily="18" charset="0"/>
              </a:rPr>
              <a:t>Medicine</a:t>
            </a:r>
          </a:p>
          <a:p>
            <a:pPr algn="ctr"/>
            <a:r>
              <a:rPr lang="en-US" sz="3200" b="1" dirty="0" smtClean="0">
                <a:solidFill>
                  <a:schemeClr val="tx2"/>
                </a:solidFill>
                <a:latin typeface="Times New Roman" panose="02020603050405020304" pitchFamily="18" charset="0"/>
                <a:cs typeface="Times New Roman" panose="02020603050405020304" pitchFamily="18" charset="0"/>
              </a:rPr>
              <a:t> </a:t>
            </a:r>
            <a:endParaRPr lang="en-US" sz="3200" b="1" dirty="0" smtClean="0">
              <a:solidFill>
                <a:schemeClr val="tx2"/>
              </a:solidFill>
              <a:latin typeface="Times New Roman" panose="02020603050405020304" pitchFamily="18" charset="0"/>
              <a:cs typeface="Times New Roman" panose="02020603050405020304" pitchFamily="18" charset="0"/>
            </a:endParaRPr>
          </a:p>
          <a:p>
            <a:pPr algn="ctr"/>
            <a:r>
              <a:rPr lang="en-US" sz="3200" b="1" dirty="0" smtClean="0">
                <a:solidFill>
                  <a:schemeClr val="tx2"/>
                </a:solidFill>
                <a:latin typeface="Times New Roman" panose="02020603050405020304" pitchFamily="18" charset="0"/>
                <a:cs typeface="Times New Roman" panose="02020603050405020304" pitchFamily="18" charset="0"/>
              </a:rPr>
              <a:t>Veterinary Parasitology</a:t>
            </a:r>
          </a:p>
          <a:p>
            <a:pPr algn="ctr"/>
            <a:endParaRPr lang="en-US" sz="3200" b="1" dirty="0" smtClean="0">
              <a:solidFill>
                <a:schemeClr val="tx2"/>
              </a:solidFill>
              <a:latin typeface="Times New Roman" panose="02020603050405020304" pitchFamily="18" charset="0"/>
              <a:cs typeface="Times New Roman" panose="02020603050405020304" pitchFamily="18" charset="0"/>
            </a:endParaRPr>
          </a:p>
          <a:p>
            <a:pPr algn="ctr"/>
            <a:endParaRPr lang="en-US" sz="3200" b="1" dirty="0" smtClean="0">
              <a:solidFill>
                <a:schemeClr val="tx2"/>
              </a:solidFill>
              <a:latin typeface="Times New Roman" panose="02020603050405020304" pitchFamily="18" charset="0"/>
              <a:cs typeface="Times New Roman" panose="02020603050405020304" pitchFamily="18" charset="0"/>
            </a:endParaRPr>
          </a:p>
          <a:p>
            <a:pPr algn="ctr"/>
            <a:r>
              <a:rPr lang="en-US" sz="3200" b="1" dirty="0" smtClean="0">
                <a:solidFill>
                  <a:schemeClr val="tx2"/>
                </a:solidFill>
                <a:latin typeface="Times New Roman" panose="02020603050405020304" pitchFamily="18" charset="0"/>
                <a:cs typeface="Times New Roman" panose="02020603050405020304" pitchFamily="18" charset="0"/>
              </a:rPr>
              <a:t> </a:t>
            </a:r>
            <a:endParaRPr lang="en-US" sz="3200" b="1" dirty="0" smtClean="0">
              <a:solidFill>
                <a:schemeClr val="tx2"/>
              </a:solidFill>
              <a:latin typeface="Times New Roman" panose="02020603050405020304" pitchFamily="18" charset="0"/>
              <a:cs typeface="Times New Roman" panose="02020603050405020304" pitchFamily="18" charset="0"/>
            </a:endParaRPr>
          </a:p>
          <a:p>
            <a:pPr algn="ctr"/>
            <a:r>
              <a:rPr lang="en-US" sz="2400" b="1" dirty="0" smtClean="0">
                <a:solidFill>
                  <a:schemeClr val="accent2">
                    <a:lumMod val="75000"/>
                  </a:schemeClr>
                </a:solidFill>
                <a:latin typeface="Times New Roman" panose="02020603050405020304" pitchFamily="18" charset="0"/>
                <a:cs typeface="Times New Roman" panose="02020603050405020304" pitchFamily="18" charset="0"/>
              </a:rPr>
              <a:t>BY</a:t>
            </a:r>
          </a:p>
          <a:p>
            <a:pPr algn="ctr"/>
            <a:r>
              <a:rPr lang="es-ES" sz="3200" b="1" dirty="0" smtClean="0">
                <a:solidFill>
                  <a:schemeClr val="tx2"/>
                </a:solidFill>
                <a:effectLst>
                  <a:glow rad="101600">
                    <a:schemeClr val="accent1">
                      <a:satMod val="175000"/>
                      <a:alpha val="40000"/>
                    </a:schemeClr>
                  </a:glow>
                  <a:reflection blurRad="6350" stA="55000" endA="300" endPos="45500" dir="5400000" sy="-100000" algn="bl" rotWithShape="0"/>
                </a:effectLst>
                <a:latin typeface="Times New Roman" panose="02020603050405020304" pitchFamily="18" charset="0"/>
                <a:cs typeface="Times New Roman" panose="02020603050405020304" pitchFamily="18" charset="0"/>
              </a:rPr>
              <a:t>Prof. Dr. Suzan A. Al-azizz</a:t>
            </a:r>
            <a:endParaRPr lang="es-ES" sz="3200" b="1" dirty="0">
              <a:solidFill>
                <a:schemeClr val="tx2"/>
              </a:solidFill>
              <a:effectLst>
                <a:glow rad="101600">
                  <a:schemeClr val="accent1">
                    <a:satMod val="175000"/>
                    <a:alpha val="40000"/>
                  </a:schemeClr>
                </a:glow>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69863156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2">
                                            <p:txEl>
                                              <p:pRg st="5" end="5"/>
                                            </p:txEl>
                                          </p:spTgt>
                                        </p:tgtEl>
                                        <p:attrNameLst>
                                          <p:attrName>style.visibility</p:attrName>
                                        </p:attrNameLst>
                                      </p:cBhvr>
                                      <p:to>
                                        <p:strVal val="visible"/>
                                      </p:to>
                                    </p:set>
                                    <p:animEffect transition="in" filter="wipe(down)">
                                      <p:cBhvr>
                                        <p:cTn id="61" dur="580">
                                          <p:stCondLst>
                                            <p:cond delay="0"/>
                                          </p:stCondLst>
                                        </p:cTn>
                                        <p:tgtEl>
                                          <p:spTgt spid="2">
                                            <p:txEl>
                                              <p:pRg st="5" end="5"/>
                                            </p:txEl>
                                          </p:spTgt>
                                        </p:tgtEl>
                                      </p:cBhvr>
                                    </p:animEffect>
                                    <p:anim calcmode="lin" valueType="num">
                                      <p:cBhvr>
                                        <p:cTn id="62"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5" end="5"/>
                                            </p:txEl>
                                          </p:spTgt>
                                        </p:tgtEl>
                                      </p:cBhvr>
                                      <p:to x="100000" y="60000"/>
                                    </p:animScale>
                                    <p:animScale>
                                      <p:cBhvr>
                                        <p:cTn id="68" dur="166" decel="50000">
                                          <p:stCondLst>
                                            <p:cond delay="676"/>
                                          </p:stCondLst>
                                        </p:cTn>
                                        <p:tgtEl>
                                          <p:spTgt spid="2">
                                            <p:txEl>
                                              <p:pRg st="5" end="5"/>
                                            </p:txEl>
                                          </p:spTgt>
                                        </p:tgtEl>
                                      </p:cBhvr>
                                      <p:to x="100000" y="100000"/>
                                    </p:animScale>
                                    <p:animScale>
                                      <p:cBhvr>
                                        <p:cTn id="69" dur="26">
                                          <p:stCondLst>
                                            <p:cond delay="1312"/>
                                          </p:stCondLst>
                                        </p:cTn>
                                        <p:tgtEl>
                                          <p:spTgt spid="2">
                                            <p:txEl>
                                              <p:pRg st="5" end="5"/>
                                            </p:txEl>
                                          </p:spTgt>
                                        </p:tgtEl>
                                      </p:cBhvr>
                                      <p:to x="100000" y="80000"/>
                                    </p:animScale>
                                    <p:animScale>
                                      <p:cBhvr>
                                        <p:cTn id="70" dur="166" decel="50000">
                                          <p:stCondLst>
                                            <p:cond delay="1338"/>
                                          </p:stCondLst>
                                        </p:cTn>
                                        <p:tgtEl>
                                          <p:spTgt spid="2">
                                            <p:txEl>
                                              <p:pRg st="5" end="5"/>
                                            </p:txEl>
                                          </p:spTgt>
                                        </p:tgtEl>
                                      </p:cBhvr>
                                      <p:to x="100000" y="100000"/>
                                    </p:animScale>
                                    <p:animScale>
                                      <p:cBhvr>
                                        <p:cTn id="71" dur="26">
                                          <p:stCondLst>
                                            <p:cond delay="1642"/>
                                          </p:stCondLst>
                                        </p:cTn>
                                        <p:tgtEl>
                                          <p:spTgt spid="2">
                                            <p:txEl>
                                              <p:pRg st="5" end="5"/>
                                            </p:txEl>
                                          </p:spTgt>
                                        </p:tgtEl>
                                      </p:cBhvr>
                                      <p:to x="100000" y="90000"/>
                                    </p:animScale>
                                    <p:animScale>
                                      <p:cBhvr>
                                        <p:cTn id="72" dur="166" decel="50000">
                                          <p:stCondLst>
                                            <p:cond delay="1668"/>
                                          </p:stCondLst>
                                        </p:cTn>
                                        <p:tgtEl>
                                          <p:spTgt spid="2">
                                            <p:txEl>
                                              <p:pRg st="5" end="5"/>
                                            </p:txEl>
                                          </p:spTgt>
                                        </p:tgtEl>
                                      </p:cBhvr>
                                      <p:to x="100000" y="100000"/>
                                    </p:animScale>
                                    <p:animScale>
                                      <p:cBhvr>
                                        <p:cTn id="73" dur="26">
                                          <p:stCondLst>
                                            <p:cond delay="1808"/>
                                          </p:stCondLst>
                                        </p:cTn>
                                        <p:tgtEl>
                                          <p:spTgt spid="2">
                                            <p:txEl>
                                              <p:pRg st="5" end="5"/>
                                            </p:txEl>
                                          </p:spTgt>
                                        </p:tgtEl>
                                      </p:cBhvr>
                                      <p:to x="100000" y="95000"/>
                                    </p:animScale>
                                    <p:animScale>
                                      <p:cBhvr>
                                        <p:cTn id="74" dur="166" decel="50000">
                                          <p:stCondLst>
                                            <p:cond delay="1834"/>
                                          </p:stCondLst>
                                        </p:cTn>
                                        <p:tgtEl>
                                          <p:spTgt spid="2">
                                            <p:txEl>
                                              <p:pRg st="5" end="5"/>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childTnLst>
                                    <p:set>
                                      <p:cBhvr>
                                        <p:cTn id="78" dur="1" fill="hold">
                                          <p:stCondLst>
                                            <p:cond delay="0"/>
                                          </p:stCondLst>
                                        </p:cTn>
                                        <p:tgtEl>
                                          <p:spTgt spid="2">
                                            <p:txEl>
                                              <p:pRg st="6" end="6"/>
                                            </p:txEl>
                                          </p:spTgt>
                                        </p:tgtEl>
                                        <p:attrNameLst>
                                          <p:attrName>style.visibility</p:attrName>
                                        </p:attrNameLst>
                                      </p:cBhvr>
                                      <p:to>
                                        <p:strVal val="visible"/>
                                      </p:to>
                                    </p:set>
                                    <p:animEffect transition="in" filter="wipe(down)">
                                      <p:cBhvr>
                                        <p:cTn id="79" dur="580">
                                          <p:stCondLst>
                                            <p:cond delay="0"/>
                                          </p:stCondLst>
                                        </p:cTn>
                                        <p:tgtEl>
                                          <p:spTgt spid="2">
                                            <p:txEl>
                                              <p:pRg st="6" end="6"/>
                                            </p:txEl>
                                          </p:spTgt>
                                        </p:tgtEl>
                                      </p:cBhvr>
                                    </p:animEffect>
                                    <p:anim calcmode="lin" valueType="num">
                                      <p:cBhvr>
                                        <p:cTn id="80"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6" end="6"/>
                                            </p:txEl>
                                          </p:spTgt>
                                        </p:tgtEl>
                                      </p:cBhvr>
                                      <p:to x="100000" y="60000"/>
                                    </p:animScale>
                                    <p:animScale>
                                      <p:cBhvr>
                                        <p:cTn id="86" dur="166" decel="50000">
                                          <p:stCondLst>
                                            <p:cond delay="676"/>
                                          </p:stCondLst>
                                        </p:cTn>
                                        <p:tgtEl>
                                          <p:spTgt spid="2">
                                            <p:txEl>
                                              <p:pRg st="6" end="6"/>
                                            </p:txEl>
                                          </p:spTgt>
                                        </p:tgtEl>
                                      </p:cBhvr>
                                      <p:to x="100000" y="100000"/>
                                    </p:animScale>
                                    <p:animScale>
                                      <p:cBhvr>
                                        <p:cTn id="87" dur="26">
                                          <p:stCondLst>
                                            <p:cond delay="1312"/>
                                          </p:stCondLst>
                                        </p:cTn>
                                        <p:tgtEl>
                                          <p:spTgt spid="2">
                                            <p:txEl>
                                              <p:pRg st="6" end="6"/>
                                            </p:txEl>
                                          </p:spTgt>
                                        </p:tgtEl>
                                      </p:cBhvr>
                                      <p:to x="100000" y="80000"/>
                                    </p:animScale>
                                    <p:animScale>
                                      <p:cBhvr>
                                        <p:cTn id="88" dur="166" decel="50000">
                                          <p:stCondLst>
                                            <p:cond delay="1338"/>
                                          </p:stCondLst>
                                        </p:cTn>
                                        <p:tgtEl>
                                          <p:spTgt spid="2">
                                            <p:txEl>
                                              <p:pRg st="6" end="6"/>
                                            </p:txEl>
                                          </p:spTgt>
                                        </p:tgtEl>
                                      </p:cBhvr>
                                      <p:to x="100000" y="100000"/>
                                    </p:animScale>
                                    <p:animScale>
                                      <p:cBhvr>
                                        <p:cTn id="89" dur="26">
                                          <p:stCondLst>
                                            <p:cond delay="1642"/>
                                          </p:stCondLst>
                                        </p:cTn>
                                        <p:tgtEl>
                                          <p:spTgt spid="2">
                                            <p:txEl>
                                              <p:pRg st="6" end="6"/>
                                            </p:txEl>
                                          </p:spTgt>
                                        </p:tgtEl>
                                      </p:cBhvr>
                                      <p:to x="100000" y="90000"/>
                                    </p:animScale>
                                    <p:animScale>
                                      <p:cBhvr>
                                        <p:cTn id="90" dur="166" decel="50000">
                                          <p:stCondLst>
                                            <p:cond delay="1668"/>
                                          </p:stCondLst>
                                        </p:cTn>
                                        <p:tgtEl>
                                          <p:spTgt spid="2">
                                            <p:txEl>
                                              <p:pRg st="6" end="6"/>
                                            </p:txEl>
                                          </p:spTgt>
                                        </p:tgtEl>
                                      </p:cBhvr>
                                      <p:to x="100000" y="100000"/>
                                    </p:animScale>
                                    <p:animScale>
                                      <p:cBhvr>
                                        <p:cTn id="91" dur="26">
                                          <p:stCondLst>
                                            <p:cond delay="1808"/>
                                          </p:stCondLst>
                                        </p:cTn>
                                        <p:tgtEl>
                                          <p:spTgt spid="2">
                                            <p:txEl>
                                              <p:pRg st="6" end="6"/>
                                            </p:txEl>
                                          </p:spTgt>
                                        </p:tgtEl>
                                      </p:cBhvr>
                                      <p:to x="100000" y="95000"/>
                                    </p:animScale>
                                    <p:animScale>
                                      <p:cBhvr>
                                        <p:cTn id="92" dur="166" decel="50000">
                                          <p:stCondLst>
                                            <p:cond delay="1834"/>
                                          </p:stCondLst>
                                        </p:cTn>
                                        <p:tgtEl>
                                          <p:spTgt spid="2">
                                            <p:txEl>
                                              <p:pRg st="6" end="6"/>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nodeType="clickEffect">
                                  <p:stCondLst>
                                    <p:cond delay="0"/>
                                  </p:stCondLst>
                                  <p:childTnLst>
                                    <p:set>
                                      <p:cBhvr>
                                        <p:cTn id="96" dur="1" fill="hold">
                                          <p:stCondLst>
                                            <p:cond delay="0"/>
                                          </p:stCondLst>
                                        </p:cTn>
                                        <p:tgtEl>
                                          <p:spTgt spid="2">
                                            <p:txEl>
                                              <p:pRg st="7" end="7"/>
                                            </p:txEl>
                                          </p:spTgt>
                                        </p:tgtEl>
                                        <p:attrNameLst>
                                          <p:attrName>style.visibility</p:attrName>
                                        </p:attrNameLst>
                                      </p:cBhvr>
                                      <p:to>
                                        <p:strVal val="visible"/>
                                      </p:to>
                                    </p:set>
                                    <p:animEffect transition="in" filter="wipe(down)">
                                      <p:cBhvr>
                                        <p:cTn id="97" dur="580">
                                          <p:stCondLst>
                                            <p:cond delay="0"/>
                                          </p:stCondLst>
                                        </p:cTn>
                                        <p:tgtEl>
                                          <p:spTgt spid="2">
                                            <p:txEl>
                                              <p:pRg st="7" end="7"/>
                                            </p:txEl>
                                          </p:spTgt>
                                        </p:tgtEl>
                                      </p:cBhvr>
                                    </p:animEffect>
                                    <p:anim calcmode="lin" valueType="num">
                                      <p:cBhvr>
                                        <p:cTn id="98" dur="1822" tmFilter="0,0; 0.14,0.36; 0.43,0.73; 0.71,0.91; 1.0,1.0">
                                          <p:stCondLst>
                                            <p:cond delay="0"/>
                                          </p:stCondLst>
                                        </p:cTn>
                                        <p:tgtEl>
                                          <p:spTgt spid="2">
                                            <p:txEl>
                                              <p:pRg st="7" end="7"/>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2">
                                            <p:txEl>
                                              <p:pRg st="7" end="7"/>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2">
                                            <p:txEl>
                                              <p:pRg st="7" end="7"/>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2">
                                            <p:txEl>
                                              <p:pRg st="7" end="7"/>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2">
                                            <p:txEl>
                                              <p:pRg st="7" end="7"/>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2">
                                            <p:txEl>
                                              <p:pRg st="7" end="7"/>
                                            </p:txEl>
                                          </p:spTgt>
                                        </p:tgtEl>
                                      </p:cBhvr>
                                      <p:to x="100000" y="60000"/>
                                    </p:animScale>
                                    <p:animScale>
                                      <p:cBhvr>
                                        <p:cTn id="104" dur="166" decel="50000">
                                          <p:stCondLst>
                                            <p:cond delay="676"/>
                                          </p:stCondLst>
                                        </p:cTn>
                                        <p:tgtEl>
                                          <p:spTgt spid="2">
                                            <p:txEl>
                                              <p:pRg st="7" end="7"/>
                                            </p:txEl>
                                          </p:spTgt>
                                        </p:tgtEl>
                                      </p:cBhvr>
                                      <p:to x="100000" y="100000"/>
                                    </p:animScale>
                                    <p:animScale>
                                      <p:cBhvr>
                                        <p:cTn id="105" dur="26">
                                          <p:stCondLst>
                                            <p:cond delay="1312"/>
                                          </p:stCondLst>
                                        </p:cTn>
                                        <p:tgtEl>
                                          <p:spTgt spid="2">
                                            <p:txEl>
                                              <p:pRg st="7" end="7"/>
                                            </p:txEl>
                                          </p:spTgt>
                                        </p:tgtEl>
                                      </p:cBhvr>
                                      <p:to x="100000" y="80000"/>
                                    </p:animScale>
                                    <p:animScale>
                                      <p:cBhvr>
                                        <p:cTn id="106" dur="166" decel="50000">
                                          <p:stCondLst>
                                            <p:cond delay="1338"/>
                                          </p:stCondLst>
                                        </p:cTn>
                                        <p:tgtEl>
                                          <p:spTgt spid="2">
                                            <p:txEl>
                                              <p:pRg st="7" end="7"/>
                                            </p:txEl>
                                          </p:spTgt>
                                        </p:tgtEl>
                                      </p:cBhvr>
                                      <p:to x="100000" y="100000"/>
                                    </p:animScale>
                                    <p:animScale>
                                      <p:cBhvr>
                                        <p:cTn id="107" dur="26">
                                          <p:stCondLst>
                                            <p:cond delay="1642"/>
                                          </p:stCondLst>
                                        </p:cTn>
                                        <p:tgtEl>
                                          <p:spTgt spid="2">
                                            <p:txEl>
                                              <p:pRg st="7" end="7"/>
                                            </p:txEl>
                                          </p:spTgt>
                                        </p:tgtEl>
                                      </p:cBhvr>
                                      <p:to x="100000" y="90000"/>
                                    </p:animScale>
                                    <p:animScale>
                                      <p:cBhvr>
                                        <p:cTn id="108" dur="166" decel="50000">
                                          <p:stCondLst>
                                            <p:cond delay="1668"/>
                                          </p:stCondLst>
                                        </p:cTn>
                                        <p:tgtEl>
                                          <p:spTgt spid="2">
                                            <p:txEl>
                                              <p:pRg st="7" end="7"/>
                                            </p:txEl>
                                          </p:spTgt>
                                        </p:tgtEl>
                                      </p:cBhvr>
                                      <p:to x="100000" y="100000"/>
                                    </p:animScale>
                                    <p:animScale>
                                      <p:cBhvr>
                                        <p:cTn id="109" dur="26">
                                          <p:stCondLst>
                                            <p:cond delay="1808"/>
                                          </p:stCondLst>
                                        </p:cTn>
                                        <p:tgtEl>
                                          <p:spTgt spid="2">
                                            <p:txEl>
                                              <p:pRg st="7" end="7"/>
                                            </p:txEl>
                                          </p:spTgt>
                                        </p:tgtEl>
                                      </p:cBhvr>
                                      <p:to x="100000" y="95000"/>
                                    </p:animScale>
                                    <p:animScale>
                                      <p:cBhvr>
                                        <p:cTn id="110" dur="166" decel="50000">
                                          <p:stCondLst>
                                            <p:cond delay="1834"/>
                                          </p:stCondLst>
                                        </p:cTn>
                                        <p:tgtEl>
                                          <p:spTgt spid="2">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C:\Users\THINK PAD\Desktop\images (1).jpg"/>
          <p:cNvPicPr/>
          <p:nvPr/>
        </p:nvPicPr>
        <p:blipFill>
          <a:blip r:embed="rId2"/>
          <a:srcRect/>
          <a:stretch>
            <a:fillRect/>
          </a:stretch>
        </p:blipFill>
        <p:spPr bwMode="auto">
          <a:xfrm>
            <a:off x="714348" y="428610"/>
            <a:ext cx="2209800" cy="20669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4" name="صورة 3" descr="C:\Users\THINK PAD\Desktop\images (2).jpg"/>
          <p:cNvPicPr/>
          <p:nvPr/>
        </p:nvPicPr>
        <p:blipFill>
          <a:blip r:embed="rId3"/>
          <a:srcRect/>
          <a:stretch>
            <a:fillRect/>
          </a:stretch>
        </p:blipFill>
        <p:spPr bwMode="auto">
          <a:xfrm>
            <a:off x="5643570" y="642924"/>
            <a:ext cx="2600325" cy="17621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صورة 4" descr="C:\Users\THINK PAD\Desktop\images (3).jpg"/>
          <p:cNvPicPr/>
          <p:nvPr/>
        </p:nvPicPr>
        <p:blipFill>
          <a:blip r:embed="rId4"/>
          <a:srcRect/>
          <a:stretch>
            <a:fillRect/>
          </a:stretch>
        </p:blipFill>
        <p:spPr bwMode="auto">
          <a:xfrm>
            <a:off x="3000364" y="2571750"/>
            <a:ext cx="2571750" cy="17811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2529" name="Rectangle 1"/>
          <p:cNvSpPr>
            <a:spLocks noChangeArrowheads="1"/>
          </p:cNvSpPr>
          <p:nvPr/>
        </p:nvSpPr>
        <p:spPr bwMode="auto">
          <a:xfrm>
            <a:off x="0" y="4572014"/>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sz="1900" b="1" i="1" u="none" strike="noStrike" cap="none" normalizeH="0" baseline="0" dirty="0" smtClean="0">
                <a:ln>
                  <a:noFill/>
                </a:ln>
                <a:solidFill>
                  <a:srgbClr val="000000"/>
                </a:solidFill>
                <a:effectLst/>
                <a:latin typeface="Times New Roman" pitchFamily="18" charset="0"/>
                <a:cs typeface="Times New Roman" pitchFamily="18" charset="0"/>
              </a:rPr>
              <a:t>Sarcocystis</a:t>
            </a:r>
            <a:r>
              <a:rPr kumimoji="0" lang="en-US" sz="1900" b="1" i="1" u="none" strike="noStrike" cap="none" normalizeH="0" baseline="0" dirty="0" smtClean="0">
                <a:ln>
                  <a:noFill/>
                </a:ln>
                <a:solidFill>
                  <a:srgbClr val="7C1302"/>
                </a:solidFill>
                <a:effectLst/>
                <a:latin typeface="Times New Roman" pitchFamily="18" charset="0"/>
                <a:cs typeface="Times New Roman" pitchFamily="18" charset="0"/>
              </a:rPr>
              <a:t> spp. </a:t>
            </a:r>
            <a:r>
              <a:rPr kumimoji="0" lang="en-US" sz="1900" b="1" i="0" u="none" strike="noStrike" cap="none" normalizeH="0" baseline="0" dirty="0" smtClean="0">
                <a:ln>
                  <a:noFill/>
                </a:ln>
                <a:solidFill>
                  <a:srgbClr val="7C1302"/>
                </a:solidFill>
                <a:effectLst/>
                <a:latin typeface="Times New Roman" pitchFamily="18" charset="0"/>
                <a:cs typeface="Times New Roman" pitchFamily="18" charset="0"/>
              </a:rPr>
              <a:t>in Muscles of cattle</a:t>
            </a:r>
            <a:r>
              <a:rPr kumimoji="0" lang="en-US" sz="1900" b="1" i="1" u="none" strike="noStrike" cap="none" normalizeH="0" baseline="0" dirty="0" smtClean="0">
                <a:ln>
                  <a:noFill/>
                </a:ln>
                <a:solidFill>
                  <a:srgbClr val="7C1302"/>
                </a:solidFill>
                <a:effectLst/>
                <a:latin typeface="Times New Roman" pitchFamily="18" charset="0"/>
                <a:cs typeface="Times New Roman" pitchFamily="18" charset="0"/>
              </a:rPr>
              <a:t> </a:t>
            </a:r>
            <a:endParaRPr kumimoji="0" lang="en-US" sz="4400" b="0" i="0" u="none" strike="noStrike" cap="none" normalizeH="0" baseline="0" dirty="0" smtClean="0">
              <a:ln>
                <a:noFill/>
              </a:ln>
              <a:solidFill>
                <a:schemeClr val="tx2"/>
              </a:solidFill>
              <a:effectLst/>
              <a:latin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971600" y="1347614"/>
            <a:ext cx="7056784" cy="1446550"/>
          </a:xfrm>
          <a:prstGeom prst="rect">
            <a:avLst/>
          </a:prstGeom>
          <a:no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rtl="0"/>
            <a:r>
              <a:rPr lang="en-US" sz="8800" b="1" cap="all" dirty="0" smtClean="0">
                <a:ln/>
                <a:solidFill>
                  <a:schemeClr val="accent1"/>
                </a:solidFill>
                <a:effectLst>
                  <a:glow rad="139700">
                    <a:schemeClr val="accent6">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rPr>
              <a:t>THANK YOU</a:t>
            </a:r>
            <a:endParaRPr lang="en-US" sz="8800" b="1" cap="all" dirty="0">
              <a:ln/>
              <a:solidFill>
                <a:schemeClr val="accent1"/>
              </a:solidFill>
              <a:effectLst>
                <a:glow rad="139700">
                  <a:schemeClr val="accent6">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endParaRPr>
          </a:p>
        </p:txBody>
      </p:sp>
      <p:pic>
        <p:nvPicPr>
          <p:cNvPr id="3" name="Picture 2" descr="thank-you"/>
          <p:cNvPicPr>
            <a:picLocks noChangeAspect="1" noChangeArrowheads="1"/>
          </p:cNvPicPr>
          <p:nvPr/>
        </p:nvPicPr>
        <p:blipFill>
          <a:blip r:embed="rId2"/>
          <a:srcRect/>
          <a:stretch>
            <a:fillRect/>
          </a:stretch>
        </p:blipFill>
        <p:spPr bwMode="auto">
          <a:xfrm>
            <a:off x="0" y="0"/>
            <a:ext cx="9144000" cy="5143500"/>
          </a:xfrm>
          <a:prstGeom prst="rect">
            <a:avLst/>
          </a:prstGeom>
          <a:noFill/>
          <a:ln w="9525">
            <a:noFill/>
            <a:miter lim="800000"/>
            <a:headEnd/>
            <a:tailEnd/>
          </a:ln>
        </p:spPr>
      </p:pic>
    </p:spTree>
    <p:extLst>
      <p:ext uri="{BB962C8B-B14F-4D97-AF65-F5344CB8AC3E}">
        <p14:creationId xmlns="" xmlns:p14="http://schemas.microsoft.com/office/powerpoint/2010/main" val="132853762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0" y="357172"/>
            <a:ext cx="9144000" cy="3801041"/>
          </a:xfrm>
          <a:prstGeom prst="rect">
            <a:avLst/>
          </a:prstGeom>
          <a:solidFill>
            <a:srgbClr val="F8F9FA"/>
          </a:solid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sz="16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Genus </a:t>
            </a:r>
            <a:r>
              <a:rPr kumimoji="0" lang="en-US" sz="1600" b="1" i="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Sarcocystis sp.</a:t>
            </a:r>
            <a:r>
              <a:rPr kumimoji="0" lang="en-US" sz="800" b="0" i="0" u="none" strike="noStrike" cap="none" normalizeH="0" baseline="0" dirty="0" smtClean="0">
                <a:ln>
                  <a:noFill/>
                </a:ln>
                <a:solidFill>
                  <a:srgbClr val="FF0000"/>
                </a:solidFill>
                <a:effectLst/>
                <a:latin typeface="Arial" pitchFamily="34" charset="0"/>
                <a:cs typeface="Arial" pitchFamily="34" charset="0"/>
              </a:rPr>
              <a:t> </a:t>
            </a:r>
          </a:p>
          <a:p>
            <a:pPr marL="0" marR="0" lvl="0" indent="0" algn="l" defTabSz="914400" rtl="1" eaLnBrk="1" fontAlgn="base" latinLnBrk="0" hangingPunct="1">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Phylum: Apicomplexa</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Class: Sporozoea</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Subclass: Coccidia</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Order: </a:t>
            </a:r>
            <a:r>
              <a:rPr kumimoji="0" lang="en-US" sz="1400" b="0" i="0" u="none" strike="noStrike" cap="none" normalizeH="0" baseline="0" dirty="0" err="1" smtClean="0">
                <a:ln>
                  <a:noFill/>
                </a:ln>
                <a:solidFill>
                  <a:srgbClr val="000000"/>
                </a:solidFill>
                <a:effectLst/>
                <a:latin typeface="Times New Roman" pitchFamily="18" charset="0"/>
                <a:cs typeface="Times New Roman" pitchFamily="18" charset="0"/>
              </a:rPr>
              <a:t>Eucoccidiida</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Suborder: Eimerina</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Family: </a:t>
            </a:r>
            <a:r>
              <a:rPr kumimoji="0" lang="en-US" sz="1400" b="0" i="0" u="none" strike="noStrike" cap="none" normalizeH="0" baseline="0" dirty="0" err="1" smtClean="0">
                <a:ln>
                  <a:noFill/>
                </a:ln>
                <a:solidFill>
                  <a:srgbClr val="000000"/>
                </a:solidFill>
                <a:effectLst/>
                <a:latin typeface="Times New Roman" pitchFamily="18" charset="0"/>
                <a:cs typeface="Times New Roman" pitchFamily="18" charset="0"/>
              </a:rPr>
              <a:t>Sarcocystidae</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Genus: </a:t>
            </a:r>
            <a:r>
              <a:rPr kumimoji="0" lang="en-US" sz="1400" b="0" i="1" u="none" strike="noStrike" cap="none" normalizeH="0" baseline="0" dirty="0" smtClean="0">
                <a:ln>
                  <a:noFill/>
                </a:ln>
                <a:solidFill>
                  <a:srgbClr val="000000"/>
                </a:solidFill>
                <a:effectLst/>
                <a:latin typeface="Times New Roman" pitchFamily="18" charset="0"/>
                <a:cs typeface="Times New Roman" pitchFamily="18" charset="0"/>
              </a:rPr>
              <a:t>Sarcocystis</a:t>
            </a:r>
            <a:endParaRPr kumimoji="0" lang="en-US"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Species : </a:t>
            </a:r>
            <a:r>
              <a:rPr kumimoji="0" lang="en-US"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Sarcocystis</a:t>
            </a:r>
            <a:r>
              <a:rPr kumimoji="0" lang="en-US"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sui</a:t>
            </a:r>
            <a:r>
              <a:rPr kumimoji="0" lang="en-US" sz="1400" b="1" i="1"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 </a:t>
            </a:r>
            <a:r>
              <a:rPr kumimoji="0" lang="en-US" sz="16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hominis</a:t>
            </a:r>
            <a:r>
              <a:rPr kumimoji="0" lang="en-US" sz="1400" b="1" i="1"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 </a:t>
            </a:r>
            <a:r>
              <a:rPr kumimoji="0" lang="en-US" sz="16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suihominis</a:t>
            </a:r>
          </a:p>
          <a:p>
            <a:pPr marL="0" marR="0" lvl="0" indent="0" algn="l" defTabSz="914400" rtl="0" eaLnBrk="0" fontAlgn="base" latinLnBrk="0" hangingPunct="0">
              <a:lnSpc>
                <a:spcPct val="100000"/>
              </a:lnSpc>
              <a:spcBef>
                <a:spcPct val="0"/>
              </a:spcBef>
              <a:spcAft>
                <a:spcPct val="0"/>
              </a:spcAft>
              <a:buClrTx/>
              <a:buSzTx/>
              <a:buFontTx/>
              <a:buNone/>
              <a:tabLst/>
            </a:pPr>
            <a:endParaRPr lang="en-US" sz="1600" i="1" dirty="0" smtClean="0">
              <a:solidFill>
                <a:srgbClr val="000000"/>
              </a:solidFill>
              <a:latin typeface="Times New Roman" pitchFamily="18" charset="0"/>
              <a:cs typeface="Times New Roman" pitchFamily="18" charset="0"/>
            </a:endParaRPr>
          </a:p>
          <a:p>
            <a:pPr lvl="0" algn="l" rtl="0" eaLnBrk="0" fontAlgn="base" hangingPunct="0">
              <a:spcBef>
                <a:spcPct val="0"/>
              </a:spcBef>
              <a:spcAft>
                <a:spcPct val="0"/>
              </a:spcAft>
            </a:pPr>
            <a:r>
              <a:rPr lang="en-US" sz="1600" b="1" dirty="0" smtClean="0">
                <a:solidFill>
                  <a:srgbClr val="FF0000"/>
                </a:solidFill>
                <a:latin typeface="Times New Roman" pitchFamily="18" charset="0"/>
                <a:cs typeface="Times New Roman" pitchFamily="18" charset="0"/>
              </a:rPr>
              <a:t>Host range: </a:t>
            </a:r>
            <a:r>
              <a:rPr lang="en-US" sz="1600" dirty="0" smtClean="0">
                <a:latin typeface="Times New Roman" pitchFamily="18" charset="0"/>
                <a:cs typeface="Times New Roman" pitchFamily="18" charset="0"/>
              </a:rPr>
              <a:t>Parasites of this genus occur in carnivores (definitive hosts) and herbivores (intermediate hosts). Members of this genus are generally nonpathogenic in the definitive host, but highly pathogenic to the intermediate host. Species in this genus infect reptiles, birds and mammals.</a:t>
            </a: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 </a:t>
            </a:r>
          </a:p>
          <a:p>
            <a:pPr lvl="0" algn="l" rtl="0" eaLnBrk="0" fontAlgn="base" hangingPunct="0">
              <a:spcBef>
                <a:spcPct val="0"/>
              </a:spcBef>
              <a:spcAft>
                <a:spcPct val="0"/>
              </a:spcAft>
            </a:pPr>
            <a:endParaRPr lang="en-US" sz="1600" dirty="0" smtClean="0">
              <a:latin typeface="Times New Roman" pitchFamily="18" charset="0"/>
              <a:cs typeface="Times New Roman" pitchFamily="18" charset="0"/>
            </a:endParaRPr>
          </a:p>
          <a:p>
            <a:pPr lvl="0" algn="l" rtl="0" eaLnBrk="0" fontAlgn="base" hangingPunct="0">
              <a:spcBef>
                <a:spcPct val="0"/>
              </a:spcBef>
              <a:spcAft>
                <a:spcPct val="0"/>
              </a:spcAft>
            </a:pPr>
            <a:r>
              <a:rPr lang="en-US" sz="1600" b="1" dirty="0" smtClean="0">
                <a:solidFill>
                  <a:srgbClr val="FF0000"/>
                </a:solidFill>
                <a:latin typeface="Times New Roman" pitchFamily="18" charset="0"/>
                <a:cs typeface="Times New Roman" pitchFamily="18" charset="0"/>
              </a:rPr>
              <a:t>Site of infection</a:t>
            </a:r>
            <a:r>
              <a:rPr lang="en-US" sz="1600" dirty="0" smtClean="0">
                <a:solidFill>
                  <a:srgbClr val="FF0000"/>
                </a:solidFill>
                <a:latin typeface="Times New Roman" pitchFamily="18" charset="0"/>
                <a:cs typeface="Times New Roman" pitchFamily="18" charset="0"/>
              </a:rPr>
              <a:t>: </a:t>
            </a:r>
            <a:r>
              <a:rPr lang="en-US" sz="1600" dirty="0" err="1" smtClean="0">
                <a:latin typeface="Times New Roman" pitchFamily="18" charset="0"/>
                <a:cs typeface="Times New Roman" pitchFamily="18" charset="0"/>
              </a:rPr>
              <a:t>Sarcocystes</a:t>
            </a:r>
            <a:r>
              <a:rPr lang="en-US" sz="1600" dirty="0" smtClean="0">
                <a:latin typeface="Times New Roman" pitchFamily="18" charset="0"/>
                <a:cs typeface="Times New Roman" pitchFamily="18" charset="0"/>
              </a:rPr>
              <a:t> are nearly always in skeletal muscle or esophageal muscle.</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6" name="Picture 5" descr="cartoon_doctor_001">
            <a:hlinkClick r:id="rId2"/>
          </p:cNvPr>
          <p:cNvPicPr>
            <a:picLocks noChangeAspect="1" noChangeArrowheads="1"/>
          </p:cNvPicPr>
          <p:nvPr/>
        </p:nvPicPr>
        <p:blipFill>
          <a:blip r:embed="rId3"/>
          <a:srcRect/>
          <a:stretch>
            <a:fillRect/>
          </a:stretch>
        </p:blipFill>
        <p:spPr bwMode="auto">
          <a:xfrm>
            <a:off x="7543800" y="0"/>
            <a:ext cx="1600200" cy="1706548"/>
          </a:xfrm>
          <a:prstGeom prst="rect">
            <a:avLst/>
          </a:prstGeom>
          <a:noFill/>
          <a:ln w="9525">
            <a:noFill/>
            <a:miter lim="800000"/>
            <a:headEnd/>
            <a:tailEnd/>
          </a:ln>
        </p:spPr>
      </p:pic>
    </p:spTree>
    <p:extLst>
      <p:ext uri="{BB962C8B-B14F-4D97-AF65-F5344CB8AC3E}">
        <p14:creationId xmlns="" xmlns:p14="http://schemas.microsoft.com/office/powerpoint/2010/main" val="299662115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2844" y="214296"/>
            <a:ext cx="8715436" cy="4616648"/>
          </a:xfrm>
          <a:prstGeom prst="rect">
            <a:avLst/>
          </a:prstGeom>
        </p:spPr>
        <p:txBody>
          <a:bodyPr wrap="square">
            <a:spAutoFit/>
          </a:bodyPr>
          <a:lstStyle/>
          <a:p>
            <a:pPr algn="l"/>
            <a:r>
              <a:rPr lang="en-US" sz="1600" b="1" dirty="0" smtClean="0">
                <a:solidFill>
                  <a:srgbClr val="FF0000"/>
                </a:solidFill>
              </a:rPr>
              <a:t>Morphology</a:t>
            </a:r>
            <a:r>
              <a:rPr lang="en-US" sz="1600" b="1" dirty="0" smtClean="0"/>
              <a:t/>
            </a:r>
            <a:br>
              <a:rPr lang="en-US" sz="1600" b="1" dirty="0" smtClean="0"/>
            </a:br>
            <a:r>
              <a:rPr lang="en-US" sz="1600" b="1" dirty="0" smtClean="0">
                <a:solidFill>
                  <a:srgbClr val="FF0000"/>
                </a:solidFill>
              </a:rPr>
              <a:t>Oocyst</a:t>
            </a:r>
            <a:r>
              <a:rPr lang="en-US" sz="1600" dirty="0" smtClean="0">
                <a:solidFill>
                  <a:srgbClr val="FF0000"/>
                </a:solidFill>
              </a:rPr>
              <a:t>: </a:t>
            </a:r>
            <a:r>
              <a:rPr lang="en-US" sz="1600" dirty="0" smtClean="0"/>
              <a:t>containing two sporocysts each one contain 4 sporozoites. The oocysts produced in the intestine of the carnivore definitive host will sporulated immediately (in the host’s intestine) and the fragile oocyst wall will usually rupture</a:t>
            </a:r>
            <a:br>
              <a:rPr lang="en-US" sz="1600" dirty="0" smtClean="0"/>
            </a:br>
            <a:r>
              <a:rPr lang="en-US" sz="1600" dirty="0" smtClean="0"/>
              <a:t>(again while still in the host), thus the diagnostic stage is the </a:t>
            </a:r>
            <a:r>
              <a:rPr lang="en-US" sz="1600" b="1" dirty="0" smtClean="0"/>
              <a:t>sporocysts</a:t>
            </a:r>
            <a:r>
              <a:rPr lang="en-US" sz="1600" dirty="0" smtClean="0"/>
              <a:t>(containing 4 </a:t>
            </a:r>
            <a:endParaRPr lang="en-US" sz="1600" dirty="0" smtClean="0"/>
          </a:p>
          <a:p>
            <a:pPr algn="l"/>
            <a:r>
              <a:rPr lang="en-US" sz="1600" dirty="0" smtClean="0"/>
              <a:t>sporozoites).</a:t>
            </a:r>
          </a:p>
          <a:p>
            <a:pPr algn="l"/>
            <a:r>
              <a:rPr lang="en-US" sz="1600" b="1" dirty="0" smtClean="0">
                <a:solidFill>
                  <a:srgbClr val="FF0000"/>
                </a:solidFill>
              </a:rPr>
              <a:t>Sporocysts</a:t>
            </a:r>
            <a:r>
              <a:rPr lang="en-US" sz="1600" dirty="0" smtClean="0">
                <a:solidFill>
                  <a:srgbClr val="FF0000"/>
                </a:solidFill>
              </a:rPr>
              <a:t>:</a:t>
            </a:r>
            <a:r>
              <a:rPr lang="en-US" sz="1600" dirty="0" smtClean="0"/>
              <a:t> It is oval shaped; each sporocyst contains four banana-shaped sporozoites. Mature sporocysts are infective stage to other susceptible hosts.</a:t>
            </a:r>
            <a:br>
              <a:rPr lang="en-US" sz="1600" dirty="0" smtClean="0"/>
            </a:br>
            <a:r>
              <a:rPr lang="en-US" sz="1600" b="1" dirty="0" smtClean="0">
                <a:solidFill>
                  <a:srgbClr val="FF0000"/>
                </a:solidFill>
              </a:rPr>
              <a:t>Sporozoites:</a:t>
            </a:r>
            <a:r>
              <a:rPr lang="en-US" sz="1600" b="1" dirty="0" smtClean="0"/>
              <a:t> </a:t>
            </a:r>
            <a:r>
              <a:rPr lang="en-US" sz="1600" dirty="0" smtClean="0"/>
              <a:t>morphology is very similar to that for </a:t>
            </a:r>
            <a:r>
              <a:rPr lang="en-US" sz="1600" dirty="0" err="1" smtClean="0"/>
              <a:t>bradyzoites</a:t>
            </a:r>
            <a:r>
              <a:rPr lang="en-US" sz="1600" dirty="0" smtClean="0"/>
              <a:t>.</a:t>
            </a:r>
            <a:br>
              <a:rPr lang="en-US" sz="1600" dirty="0" smtClean="0"/>
            </a:br>
            <a:r>
              <a:rPr lang="en-US" sz="1600" b="1" dirty="0" err="1" smtClean="0">
                <a:solidFill>
                  <a:srgbClr val="FF0000"/>
                </a:solidFill>
              </a:rPr>
              <a:t>Sarcocystes</a:t>
            </a:r>
            <a:r>
              <a:rPr lang="en-US" sz="1600" b="1" dirty="0" smtClean="0">
                <a:solidFill>
                  <a:srgbClr val="FF0000"/>
                </a:solidFill>
              </a:rPr>
              <a:t> or </a:t>
            </a:r>
            <a:r>
              <a:rPr lang="en-US" sz="1600" b="1" dirty="0" err="1" smtClean="0">
                <a:solidFill>
                  <a:srgbClr val="FF0000"/>
                </a:solidFill>
              </a:rPr>
              <a:t>Miescher's</a:t>
            </a:r>
            <a:r>
              <a:rPr lang="en-US" sz="1600" b="1" dirty="0" smtClean="0">
                <a:solidFill>
                  <a:srgbClr val="FF0000"/>
                </a:solidFill>
              </a:rPr>
              <a:t> tube: </a:t>
            </a:r>
            <a:r>
              <a:rPr lang="en-US" sz="1600" dirty="0" smtClean="0"/>
              <a:t>This is spindle shaped structure with thick striated wall ( are present in the bovine skeletal muscles), In the middle of the </a:t>
            </a:r>
            <a:r>
              <a:rPr lang="en-US" sz="1600" dirty="0" err="1" smtClean="0"/>
              <a:t>Miescher's</a:t>
            </a:r>
            <a:r>
              <a:rPr lang="en-US" sz="1600" dirty="0" smtClean="0"/>
              <a:t> tube there are large numbers of merozoites called </a:t>
            </a:r>
            <a:r>
              <a:rPr lang="en-US" sz="1600" dirty="0" err="1" smtClean="0"/>
              <a:t>bradyzoites</a:t>
            </a:r>
            <a:r>
              <a:rPr lang="en-US" sz="1600" dirty="0" smtClean="0"/>
              <a:t>, which</a:t>
            </a:r>
            <a:br>
              <a:rPr lang="en-US" sz="1600" dirty="0" smtClean="0"/>
            </a:br>
            <a:r>
              <a:rPr lang="en-US" sz="1600" dirty="0" smtClean="0"/>
              <a:t>are </a:t>
            </a:r>
            <a:r>
              <a:rPr lang="en-US" sz="1600" dirty="0" err="1" smtClean="0"/>
              <a:t>fusiform</a:t>
            </a:r>
            <a:r>
              <a:rPr lang="en-US" sz="1600" dirty="0" smtClean="0"/>
              <a:t>, elongated &amp;cylindrical .The tube is divided into many compartment by septa. While in the periphery ,there is usually a rounded fully developed cells called </a:t>
            </a:r>
            <a:r>
              <a:rPr lang="en-US" sz="1600" dirty="0" err="1" smtClean="0"/>
              <a:t>metrocystes</a:t>
            </a:r>
            <a:r>
              <a:rPr lang="en-US" sz="1600" dirty="0" smtClean="0"/>
              <a:t>.</a:t>
            </a:r>
            <a:br>
              <a:rPr lang="en-US" sz="1600" dirty="0" smtClean="0"/>
            </a:br>
            <a:r>
              <a:rPr lang="en-US" sz="1600" b="1" dirty="0" err="1" smtClean="0">
                <a:solidFill>
                  <a:srgbClr val="FF0000"/>
                </a:solidFill>
              </a:rPr>
              <a:t>Bradyzoites</a:t>
            </a:r>
            <a:r>
              <a:rPr lang="en-US" sz="1600" b="1" dirty="0" smtClean="0">
                <a:solidFill>
                  <a:srgbClr val="FF0000"/>
                </a:solidFill>
              </a:rPr>
              <a:t>:</a:t>
            </a:r>
            <a:r>
              <a:rPr lang="en-US" sz="1600" b="1" dirty="0" smtClean="0"/>
              <a:t> </a:t>
            </a:r>
            <a:r>
              <a:rPr lang="en-US" sz="1600" dirty="0" smtClean="0"/>
              <a:t>have distinct anterior and posterior ends.</a:t>
            </a:r>
            <a:br>
              <a:rPr lang="en-US" sz="1600" dirty="0" smtClean="0"/>
            </a:br>
            <a:r>
              <a:rPr lang="en-US" sz="1600" b="1" dirty="0" err="1" smtClean="0">
                <a:solidFill>
                  <a:srgbClr val="FF0000"/>
                </a:solidFill>
              </a:rPr>
              <a:t>Gamonts</a:t>
            </a:r>
            <a:r>
              <a:rPr lang="en-US" sz="1600" b="1" dirty="0" smtClean="0">
                <a:solidFill>
                  <a:srgbClr val="FF0000"/>
                </a:solidFill>
              </a:rPr>
              <a:t>: </a:t>
            </a:r>
            <a:r>
              <a:rPr lang="en-US" sz="1600" dirty="0" err="1" smtClean="0"/>
              <a:t>macrogamonts</a:t>
            </a:r>
            <a:r>
              <a:rPr lang="en-US" sz="1600" dirty="0" smtClean="0"/>
              <a:t> are rounded and </a:t>
            </a:r>
            <a:r>
              <a:rPr lang="en-US" sz="1600" dirty="0" err="1" smtClean="0"/>
              <a:t>microgamonts</a:t>
            </a:r>
            <a:r>
              <a:rPr lang="en-US" sz="1600" dirty="0" smtClean="0"/>
              <a:t> are elongated or slender with bi-flagellated.</a:t>
            </a:r>
            <a:br>
              <a:rPr lang="en-US" sz="1600" dirty="0" smtClean="0"/>
            </a:br>
            <a:endParaRPr lang="ar-IQ"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0" y="0"/>
            <a:ext cx="9144000" cy="3093154"/>
          </a:xfrm>
          <a:prstGeom prst="rect">
            <a:avLst/>
          </a:prstGeom>
          <a:solidFill>
            <a:srgbClr val="F8F9FA"/>
          </a:solid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b="1"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Sarcocyctidae</a:t>
            </a:r>
            <a:r>
              <a:rPr kumimoji="0" lang="en-US"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Family</a:t>
            </a:r>
            <a:endParaRPr kumimoji="0" lang="en-US"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Many types are described within this family and most of them are found in the muscles of herbivores, birds and humans.</a:t>
            </a:r>
            <a:endParaRPr kumimoji="0" lang="en-US"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Sarcocystis hominis</a:t>
            </a: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and </a:t>
            </a:r>
            <a:r>
              <a:rPr kumimoji="0" lang="en-US"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 suihominis</a:t>
            </a: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use humans as definitive hosts and are responsible for intestinal Sarcocystosis in the human host. Humans may also become dead-end hosts for non-human </a:t>
            </a:r>
            <a:r>
              <a:rPr kumimoji="0" lang="en-US"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Sarcocystis</a:t>
            </a: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spp. after the accidental ingestion of oocysts.</a:t>
            </a:r>
            <a:r>
              <a:rPr kumimoji="0" lang="en-US" b="0" i="0" u="none" strike="noStrike" cap="none" normalizeH="0" baseline="0" dirty="0" smtClean="0">
                <a:ln>
                  <a:noFill/>
                </a:ln>
                <a:solidFill>
                  <a:schemeClr val="tx1"/>
                </a:solidFill>
                <a:effectLst/>
                <a:latin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lang="en-US" dirty="0" smtClean="0">
              <a:latin typeface="Times New Roman" pitchFamily="18" charset="0"/>
              <a:cs typeface="Times New Roman" pitchFamily="18" charset="0"/>
            </a:endParaRPr>
          </a:p>
          <a:p>
            <a:pPr lvl="0" algn="l" rt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dirty="0" smtClean="0">
                <a:latin typeface="Times New Roman" pitchFamily="18" charset="0"/>
                <a:cs typeface="Times New Roman" pitchFamily="18" charset="0"/>
              </a:rPr>
              <a:t>It is found in the striated muscles of herbivores, birds and humans. It was isolated for the first time from the pig and was believed to be a species of fungi, but it was then found in lamb and geese. This has led to the assumption that it is a genus of fungi, but recent studies have confirmed that it is a subordinate organism with links to </a:t>
            </a:r>
            <a:r>
              <a:rPr lang="en-US" i="1" dirty="0" smtClean="0">
                <a:latin typeface="Times New Roman" pitchFamily="18" charset="0"/>
                <a:cs typeface="Times New Roman" pitchFamily="18" charset="0"/>
              </a:rPr>
              <a:t>Toxoplasma sp.</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5" name="Picture 7" descr="confusedman">
            <a:hlinkClick r:id="rId2"/>
          </p:cNvPr>
          <p:cNvPicPr>
            <a:picLocks noChangeAspect="1" noChangeArrowheads="1"/>
          </p:cNvPicPr>
          <p:nvPr/>
        </p:nvPicPr>
        <p:blipFill>
          <a:blip r:embed="rId3"/>
          <a:srcRect/>
          <a:stretch>
            <a:fillRect/>
          </a:stretch>
        </p:blipFill>
        <p:spPr bwMode="auto">
          <a:xfrm>
            <a:off x="6715140" y="3071816"/>
            <a:ext cx="1584327" cy="1905000"/>
          </a:xfrm>
          <a:prstGeom prst="rect">
            <a:avLst/>
          </a:prstGeom>
          <a:noFill/>
          <a:ln w="9525">
            <a:noFill/>
            <a:miter lim="800000"/>
            <a:headEnd/>
            <a:tailEnd/>
          </a:ln>
        </p:spPr>
      </p:pic>
    </p:spTree>
    <p:extLst>
      <p:ext uri="{BB962C8B-B14F-4D97-AF65-F5344CB8AC3E}">
        <p14:creationId xmlns="" xmlns:p14="http://schemas.microsoft.com/office/powerpoint/2010/main" val="256909007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365783"/>
            <a:ext cx="9144000" cy="2385268"/>
          </a:xfrm>
          <a:prstGeom prst="rect">
            <a:avLst/>
          </a:prstGeom>
          <a:solidFill>
            <a:srgbClr val="F8F9FA"/>
          </a:solid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The organisms called </a:t>
            </a:r>
            <a:r>
              <a:rPr kumimoji="0" lang="en-US" sz="16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Miesher's</a:t>
            </a:r>
            <a:r>
              <a:rPr kumimoji="0" lang="en-US" sz="16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tubes are easily seen as spindle or cylindrical structures located in the muscle bundles and vary greatly in size from a few millimeters to a few centimeters in length. The basis for this parasite to be enveloped in the wall of a sac that creates walls inside it. The parasite is divided into a number of rooms and when it ripens, it is full of types and activists that have the shape of a banana fruit. Provided </a:t>
            </a:r>
            <a:endParaRPr kumimoji="0" lang="ar-IQ" sz="16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endParaRPr>
          </a:p>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with hollow ridges that help the parasite to contact the host's tissues.</a:t>
            </a:r>
          </a:p>
          <a:p>
            <a:pPr marL="0" marR="0" lvl="0" indent="0" algn="l" defTabSz="914400" rtl="1" eaLnBrk="1" fontAlgn="base" latinLnBrk="0" hangingPunct="1">
              <a:lnSpc>
                <a:spcPct val="100000"/>
              </a:lnSpc>
              <a:spcBef>
                <a:spcPct val="0"/>
              </a:spcBef>
              <a:spcAft>
                <a:spcPct val="0"/>
              </a:spcAft>
              <a:buClrTx/>
              <a:buSzTx/>
              <a:buFontTx/>
              <a:buNone/>
              <a:tabLst/>
            </a:pPr>
            <a:endParaRPr lang="en-US" sz="1600" dirty="0" smtClean="0">
              <a:solidFill>
                <a:srgbClr val="222222"/>
              </a:solidFill>
              <a:latin typeface="Times New Roman" pitchFamily="18" charset="0"/>
              <a:cs typeface="Times New Roman" pitchFamily="18" charset="0"/>
            </a:endParaRPr>
          </a:p>
          <a:p>
            <a:pPr marL="0" marR="0" lvl="0" indent="0" algn="l" defTabSz="914400" rtl="1"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222222"/>
              </a:solidFill>
              <a:effectLst/>
              <a:latin typeface="Times New Roman" pitchFamily="18" charset="0"/>
              <a:cs typeface="Times New Roman" pitchFamily="18" charset="0"/>
            </a:endParaRPr>
          </a:p>
          <a:p>
            <a:pPr marL="0" marR="0" lvl="0" indent="0" algn="l" defTabSz="914400" rtl="1" eaLnBrk="1" fontAlgn="base" latinLnBrk="0" hangingPunct="1">
              <a:lnSpc>
                <a:spcPct val="100000"/>
              </a:lnSpc>
              <a:spcBef>
                <a:spcPct val="0"/>
              </a:spcBef>
              <a:spcAft>
                <a:spcPct val="0"/>
              </a:spcAft>
              <a:buClrTx/>
              <a:buSzTx/>
              <a:buFontTx/>
              <a:buNone/>
              <a:tabLst/>
            </a:pPr>
            <a:endParaRPr lang="en-US" sz="1600" dirty="0" smtClean="0">
              <a:solidFill>
                <a:srgbClr val="222222"/>
              </a:solidFill>
              <a:latin typeface="Times New Roman" pitchFamily="18" charset="0"/>
              <a:cs typeface="Times New Roman" pitchFamily="18" charset="0"/>
            </a:endParaRPr>
          </a:p>
          <a:p>
            <a:pPr marL="0" marR="0" lvl="0" indent="0" algn="l" defTabSz="914400" rtl="1"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222222"/>
              </a:solidFill>
              <a:effectLst/>
              <a:latin typeface="Times New Roman" pitchFamily="18" charset="0"/>
              <a:cs typeface="Times New Roman" pitchFamily="18" charset="0"/>
            </a:endParaRPr>
          </a:p>
          <a:p>
            <a:pPr marL="0" marR="0" lvl="0" indent="0" algn="l" defTabSz="914400" rtl="1"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146" name="Rectangle 2"/>
          <p:cNvSpPr>
            <a:spLocks noChangeArrowheads="1"/>
          </p:cNvSpPr>
          <p:nvPr/>
        </p:nvSpPr>
        <p:spPr bwMode="auto">
          <a:xfrm>
            <a:off x="0" y="1785932"/>
            <a:ext cx="9144000" cy="1769715"/>
          </a:xfrm>
          <a:prstGeom prst="rect">
            <a:avLst/>
          </a:prstGeom>
          <a:solidFill>
            <a:srgbClr val="F8F9FA"/>
          </a:solid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The cyst is divided into large numbers of chambers whose walls are formed by the protrusion of the granular inner layer of the cyst wall which shows connections with the hollow surface protrusion.</a:t>
            </a:r>
          </a:p>
          <a:p>
            <a:pPr marL="0" marR="0" lvl="0" indent="0" algn="l" defTabSz="914400" rtl="1" eaLnBrk="1" fontAlgn="base" latinLnBrk="0" hangingPunct="1">
              <a:lnSpc>
                <a:spcPct val="100000"/>
              </a:lnSpc>
              <a:spcBef>
                <a:spcPct val="0"/>
              </a:spcBef>
              <a:spcAft>
                <a:spcPct val="0"/>
              </a:spcAft>
              <a:buClrTx/>
              <a:buSzTx/>
              <a:buFontTx/>
              <a:buNone/>
              <a:tabLst/>
            </a:pPr>
            <a:endParaRPr lang="en-US" sz="1600" dirty="0" smtClean="0">
              <a:solidFill>
                <a:srgbClr val="222222"/>
              </a:solidFill>
              <a:latin typeface="Times New Roman" pitchFamily="18" charset="0"/>
              <a:cs typeface="Times New Roman" pitchFamily="18" charset="0"/>
            </a:endParaRPr>
          </a:p>
          <a:p>
            <a:pPr marL="0" marR="0" lvl="0" indent="0" algn="l" defTabSz="914400" rtl="1"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222222"/>
              </a:solidFill>
              <a:effectLst/>
              <a:latin typeface="Times New Roman" pitchFamily="18" charset="0"/>
              <a:cs typeface="Times New Roman" pitchFamily="18" charset="0"/>
            </a:endParaRPr>
          </a:p>
          <a:p>
            <a:pPr lvl="0" algn="l" fontAlgn="base">
              <a:spcBef>
                <a:spcPct val="0"/>
              </a:spcBef>
              <a:spcAft>
                <a:spcPct val="0"/>
              </a:spcAft>
            </a:pPr>
            <a:r>
              <a:rPr lang="en-US" sz="1600" dirty="0" smtClean="0">
                <a:latin typeface="Times New Roman" pitchFamily="18" charset="0"/>
                <a:cs typeface="Times New Roman" pitchFamily="18" charset="0"/>
              </a:rPr>
              <a:t>The activist is covered with a two-layer cortex and in the front third there is a fibrous band with a well developed front cone, the cone is covered with a polar ring within the cortex extending from 22-26 fibers to the back along the spore body under the two-layer cortex</a:t>
            </a:r>
            <a:r>
              <a:rPr lang="en-US" sz="800" dirty="0" smtClean="0"/>
              <a:t>.</a:t>
            </a:r>
            <a:r>
              <a:rPr kumimoji="0" lang="en-US" sz="8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78710014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0"/>
            <a:ext cx="9144000" cy="2587247"/>
          </a:xfrm>
          <a:prstGeom prst="rect">
            <a:avLst/>
          </a:prstGeom>
          <a:solidFill>
            <a:srgbClr val="F8F9FA"/>
          </a:solid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l" defTabSz="914400" rtl="1" eaLnBrk="1" fontAlgn="base" latinLnBrk="0" hangingPunct="1">
              <a:lnSpc>
                <a:spcPct val="150000"/>
              </a:lnSpc>
              <a:spcAft>
                <a:spcPct val="0"/>
              </a:spcAft>
              <a:buClrTx/>
              <a:buSzTx/>
              <a:buFontTx/>
              <a:buNone/>
              <a:tabLst/>
            </a:pPr>
            <a:r>
              <a:rPr kumimoji="0" lang="en-US" sz="16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The anterior third of the spore is filled with a large number about 350 parallel fibers or channels called </a:t>
            </a:r>
            <a:r>
              <a:rPr kumimoji="0" lang="en-US" sz="16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sarconemes</a:t>
            </a:r>
            <a:r>
              <a:rPr kumimoji="0" lang="en-US" sz="16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which arise from the conical part of the spore and end up with about one third of the body. Also, in the middle of the spore there are a large number of central circular granules, and other granules containing RNA, some of which contain </a:t>
            </a:r>
            <a:r>
              <a:rPr kumimoji="0" lang="en-US" sz="16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Volutin</a:t>
            </a:r>
            <a:r>
              <a:rPr kumimoji="0" lang="en-US" sz="16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and are located The nucleus is in the posterior third of the body. Finally, they are granular and enclosed in a double nuclear membrane and contain a few chromatin granules and an internal particle. Also around the nucleus there is a large number of granules and gaps, some of which contain </a:t>
            </a:r>
            <a:r>
              <a:rPr kumimoji="0" lang="en-US" sz="1600" b="0" i="0" u="none" strike="noStrike" cap="none" normalizeH="0" baseline="0" dirty="0" err="1" smtClean="0">
                <a:ln>
                  <a:noFill/>
                </a:ln>
                <a:solidFill>
                  <a:srgbClr val="222222"/>
                </a:solidFill>
                <a:effectLst/>
                <a:latin typeface="Times New Roman" pitchFamily="18" charset="0"/>
                <a:ea typeface="Times New Roman" pitchFamily="18" charset="0"/>
                <a:cs typeface="Times New Roman" pitchFamily="18" charset="0"/>
              </a:rPr>
              <a:t>cyclogen</a:t>
            </a:r>
            <a:r>
              <a:rPr kumimoji="0" lang="en-US" sz="16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during which mitochondria are located.</a:t>
            </a:r>
            <a:r>
              <a:rPr kumimoji="0" lang="en-US" sz="8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122" name="Rectangle 2"/>
          <p:cNvSpPr>
            <a:spLocks noChangeArrowheads="1"/>
          </p:cNvSpPr>
          <p:nvPr/>
        </p:nvSpPr>
        <p:spPr bwMode="auto">
          <a:xfrm>
            <a:off x="0" y="2987107"/>
            <a:ext cx="9144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Geographic Distribution</a:t>
            </a:r>
            <a:endParaRPr kumimoji="0" lang="en-US" sz="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Worldwide, but more common in areas where livestock is raised.</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7" name="Picture 4" descr="MPj04330880000[1]"/>
          <p:cNvPicPr>
            <a:picLocks noChangeAspect="1" noChangeArrowheads="1"/>
          </p:cNvPicPr>
          <p:nvPr/>
        </p:nvPicPr>
        <p:blipFill>
          <a:blip r:embed="rId2" cstate="print"/>
          <a:srcRect l="15286" t="4962"/>
          <a:stretch>
            <a:fillRect/>
          </a:stretch>
        </p:blipFill>
        <p:spPr bwMode="auto">
          <a:xfrm>
            <a:off x="5929322" y="3143254"/>
            <a:ext cx="3119428" cy="1960559"/>
          </a:xfrm>
          <a:prstGeom prst="rect">
            <a:avLst/>
          </a:prstGeom>
          <a:solidFill>
            <a:srgbClr val="0000FF"/>
          </a:solidFill>
          <a:ln w="28575">
            <a:solidFill>
              <a:srgbClr val="0000FF"/>
            </a:solidFill>
            <a:miter lim="800000"/>
            <a:headEnd/>
            <a:tailEnd/>
          </a:ln>
        </p:spPr>
      </p:pic>
    </p:spTree>
    <p:extLst>
      <p:ext uri="{BB962C8B-B14F-4D97-AF65-F5344CB8AC3E}">
        <p14:creationId xmlns="" xmlns:p14="http://schemas.microsoft.com/office/powerpoint/2010/main" val="96737872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0"/>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Life Cycle:</a:t>
            </a:r>
            <a:endParaRPr kumimoji="0" lang="en-US"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Infection is believed to occur by eating animals with muscle bags in a role in the animal’s feces. The intestine is an important part of the developmental cycle with no evidence of a medial host or a transporting insect, as the infective or active role passes through the intestinal wall and is carried in the bloodstream to the various striated muscles in the body. The first roles are discovered after about 6 weeks or more on infection, and it is composed of a single-celled Namibian parasite, and then the nucleus takes a series of binary fission to form a number of rounded cells with the nucleus called </a:t>
            </a:r>
            <a:r>
              <a:rPr kumimoji="0" lang="en-US" b="0" i="0" u="none" strike="noStrike" cap="none" normalizeH="0" baseline="0" dirty="0" err="1" smtClean="0">
                <a:ln>
                  <a:noFill/>
                </a:ln>
                <a:solidFill>
                  <a:srgbClr val="222222"/>
                </a:solidFill>
                <a:effectLst/>
                <a:latin typeface="Times New Roman" pitchFamily="18" charset="0"/>
                <a:ea typeface="Calibri" pitchFamily="34" charset="0"/>
                <a:cs typeface="Times New Roman" pitchFamily="18" charset="0"/>
              </a:rPr>
              <a:t>Speroblast</a:t>
            </a:r>
            <a:r>
              <a:rPr kumimoji="0" lang="en-US"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and all of them are surrounded by the cyst wall.</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b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br>
            <a:r>
              <a:rPr kumimoji="0" lang="en-US"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The fission process continues to be elliptical forms and thus banana-like forms (active). As the number increases, the cyst widens in size, then the parasite is divided by growths towards the inside of the cyst wall into rooms or gaps and the process continues and the cyst grows into gas layers at the edge of the cyst and the activists accumulate inside the cyst . Pathology The types of Sarcocystis are not of serious nurse importance in live animals, and flesh intended for human consumption is destroyed if infected with the parasite</a:t>
            </a:r>
            <a:r>
              <a:rPr kumimoji="0" lang="en-US" sz="16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154273697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C:\Users\THINK PAD\Desktop\Sarcocystis_LifeCycle_v3.gif"/>
          <p:cNvPicPr/>
          <p:nvPr/>
        </p:nvPicPr>
        <p:blipFill>
          <a:blip r:embed="rId2"/>
          <a:srcRect/>
          <a:stretch>
            <a:fillRect/>
          </a:stretch>
        </p:blipFill>
        <p:spPr bwMode="auto">
          <a:xfrm>
            <a:off x="500034" y="214313"/>
            <a:ext cx="8286808" cy="4929205"/>
          </a:xfrm>
          <a:prstGeom prst="rect">
            <a:avLst/>
          </a:prstGeom>
          <a:noFill/>
          <a:ln w="9525">
            <a:noFill/>
            <a:miter lim="800000"/>
            <a:headEnd/>
            <a:tailEnd/>
          </a:ln>
        </p:spPr>
      </p:pic>
    </p:spTree>
    <p:extLst>
      <p:ext uri="{BB962C8B-B14F-4D97-AF65-F5344CB8AC3E}">
        <p14:creationId xmlns="" xmlns:p14="http://schemas.microsoft.com/office/powerpoint/2010/main" val="297885382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9144000" cy="156966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Clinical Signs:</a:t>
            </a:r>
            <a:endParaRPr kumimoji="0" lang="en-US" sz="13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In cases of intestinal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sarcocystosis</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when humans serve as the definitive hosts, infections are often asymptomatic and clear spontaneously. Occasionally, mild fever, diarrhea, chills, vomiting and respiratory problems may occur. When humans become infected with sarcocysts of non-human species, the infections are not intestinal but rather result in muscle cysts; symptoms such as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myalgia</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muscle weakness and transitory edema may occur. In these cases, humans are dead-end intermediate hosts.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صورة 4" descr="C:\Users\THINK PAD\Desktop\download.jpg"/>
          <p:cNvPicPr/>
          <p:nvPr/>
        </p:nvPicPr>
        <p:blipFill>
          <a:blip r:embed="rId2"/>
          <a:srcRect/>
          <a:stretch>
            <a:fillRect/>
          </a:stretch>
        </p:blipFill>
        <p:spPr bwMode="auto">
          <a:xfrm>
            <a:off x="357158" y="2214560"/>
            <a:ext cx="2257425" cy="18478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صورة 5" descr="C:\Users\THINK PAD\Desktop\images.jpg"/>
          <p:cNvPicPr/>
          <p:nvPr/>
        </p:nvPicPr>
        <p:blipFill>
          <a:blip r:embed="rId3"/>
          <a:srcRect/>
          <a:stretch>
            <a:fillRect/>
          </a:stretch>
        </p:blipFill>
        <p:spPr bwMode="auto">
          <a:xfrm>
            <a:off x="5715008" y="2214560"/>
            <a:ext cx="2200275" cy="1857375"/>
          </a:xfrm>
          <a:prstGeom prst="rect">
            <a:avLst/>
          </a:prstGeom>
          <a:noFill/>
          <a:ln w="9525">
            <a:noFill/>
            <a:miter lim="800000"/>
            <a:headEnd/>
            <a:tailEnd/>
          </a:ln>
        </p:spPr>
      </p:pic>
      <p:sp>
        <p:nvSpPr>
          <p:cNvPr id="2" name="Rectangle 2"/>
          <p:cNvSpPr>
            <a:spLocks noChangeArrowheads="1"/>
          </p:cNvSpPr>
          <p:nvPr/>
        </p:nvSpPr>
        <p:spPr bwMode="auto">
          <a:xfrm>
            <a:off x="0" y="3401475"/>
            <a:ext cx="9144000" cy="3847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err="1" smtClean="0">
                <a:ln>
                  <a:noFill/>
                </a:ln>
                <a:solidFill>
                  <a:srgbClr val="222222"/>
                </a:solidFill>
                <a:effectLst/>
                <a:latin typeface="Times New Roman" pitchFamily="18" charset="0"/>
                <a:ea typeface="Calibri" pitchFamily="34" charset="0"/>
                <a:cs typeface="Times New Roman" pitchFamily="18" charset="0"/>
              </a:rPr>
              <a:t>Miesher's</a:t>
            </a:r>
            <a:r>
              <a:rPr kumimoji="0" lang="en-US" sz="19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tubes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52424616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دفق الهواء">
  <a:themeElements>
    <a:clrScheme name="دفق الهواء">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دفق الهواء">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فق الهواء">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76</TotalTime>
  <Words>708</Words>
  <Application>Microsoft Office PowerPoint</Application>
  <PresentationFormat>عرض على الشاشة (9:16)‏</PresentationFormat>
  <Paragraphs>51</Paragraphs>
  <Slides>11</Slides>
  <Notes>0</Notes>
  <HiddenSlides>0</HiddenSlides>
  <MMClips>0</MMClips>
  <ScaleCrop>false</ScaleCrop>
  <HeadingPairs>
    <vt:vector size="4" baseType="variant">
      <vt:variant>
        <vt:lpstr>سمة</vt:lpstr>
      </vt:variant>
      <vt:variant>
        <vt:i4>1</vt:i4>
      </vt:variant>
      <vt:variant>
        <vt:lpstr>عناوين الشرائح</vt:lpstr>
      </vt:variant>
      <vt:variant>
        <vt:i4>11</vt:i4>
      </vt:variant>
    </vt:vector>
  </HeadingPairs>
  <TitlesOfParts>
    <vt:vector size="12" baseType="lpstr">
      <vt:lpstr>دفق الهواء</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Ali Al-Basrawi</dc:creator>
  <cp:lastModifiedBy>THINK PAD</cp:lastModifiedBy>
  <cp:revision>15</cp:revision>
  <dcterms:created xsi:type="dcterms:W3CDTF">2017-08-22T03:55:45Z</dcterms:created>
  <dcterms:modified xsi:type="dcterms:W3CDTF">2021-06-05T13:31:23Z</dcterms:modified>
</cp:coreProperties>
</file>